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64" r:id="rId5"/>
    <p:sldId id="263" r:id="rId6"/>
    <p:sldId id="267" r:id="rId7"/>
    <p:sldId id="270" r:id="rId8"/>
    <p:sldId id="271" r:id="rId9"/>
    <p:sldId id="275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5" d="100"/>
          <a:sy n="55" d="100"/>
        </p:scale>
        <p:origin x="4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34E35-4EEB-49B5-8330-71E223C0E53A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B0E6-9125-46E6-A5B8-83748D0E226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705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34E35-4EEB-49B5-8330-71E223C0E53A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B0E6-9125-46E6-A5B8-83748D0E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62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34E35-4EEB-49B5-8330-71E223C0E53A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B0E6-9125-46E6-A5B8-83748D0E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7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34E35-4EEB-49B5-8330-71E223C0E53A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B0E6-9125-46E6-A5B8-83748D0E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5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34E35-4EEB-49B5-8330-71E223C0E53A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B0E6-9125-46E6-A5B8-83748D0E226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062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34E35-4EEB-49B5-8330-71E223C0E53A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B0E6-9125-46E6-A5B8-83748D0E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9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34E35-4EEB-49B5-8330-71E223C0E53A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B0E6-9125-46E6-A5B8-83748D0E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39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34E35-4EEB-49B5-8330-71E223C0E53A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B0E6-9125-46E6-A5B8-83748D0E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0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34E35-4EEB-49B5-8330-71E223C0E53A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B0E6-9125-46E6-A5B8-83748D0E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1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FE34E35-4EEB-49B5-8330-71E223C0E53A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B4B0E6-9125-46E6-A5B8-83748D0E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8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34E35-4EEB-49B5-8330-71E223C0E53A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B0E6-9125-46E6-A5B8-83748D0E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6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FE34E35-4EEB-49B5-8330-71E223C0E53A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2B4B0E6-9125-46E6-A5B8-83748D0E226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655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4.m4a"/><Relationship Id="rId7" Type="http://schemas.openxmlformats.org/officeDocument/2006/relationships/image" Target="../media/image6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7.jp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9.m4a"/><Relationship Id="rId7" Type="http://schemas.openxmlformats.org/officeDocument/2006/relationships/image" Target="../media/image12.png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11" Type="http://schemas.openxmlformats.org/officeDocument/2006/relationships/image" Target="../media/image2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7197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DEEP LEARNING FOR </a:t>
            </a:r>
            <a:r>
              <a:rPr lang="en-US" sz="4000" dirty="0"/>
              <a:t>SYMBOLIC MATHEMATICS</a:t>
            </a:r>
            <a:br>
              <a:rPr lang="en-US" sz="4000" dirty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1400" dirty="0" err="1" smtClean="0"/>
              <a:t>Lample</a:t>
            </a:r>
            <a:r>
              <a:rPr lang="en-US" sz="1400" dirty="0"/>
              <a:t>, G., &amp; </a:t>
            </a:r>
            <a:r>
              <a:rPr lang="en-US" sz="1400" dirty="0" err="1"/>
              <a:t>Charton</a:t>
            </a:r>
            <a:r>
              <a:rPr lang="en-US" sz="1400" dirty="0"/>
              <a:t>, F. (2019). Deep learning for symbolic mathematics. 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arXiv:1912.01412</a:t>
            </a:r>
            <a:r>
              <a:rPr lang="en-US" sz="1400" dirty="0"/>
              <a:t>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638500"/>
            <a:ext cx="9144000" cy="577735"/>
          </a:xfrm>
        </p:spPr>
        <p:txBody>
          <a:bodyPr>
            <a:noAutofit/>
          </a:bodyPr>
          <a:lstStyle/>
          <a:p>
            <a:r>
              <a:rPr lang="en-US" dirty="0" smtClean="0"/>
              <a:t>Mehrazin Alizadeh</a:t>
            </a:r>
          </a:p>
          <a:p>
            <a:r>
              <a:rPr lang="en-US" dirty="0" smtClean="0"/>
              <a:t>EECS 6322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39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931">
        <p:fade/>
      </p:transition>
    </mc:Choice>
    <mc:Fallback>
      <p:transition spd="med" advTm="149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89587"/>
      </p:ext>
    </p:extLst>
  </p:cSld>
  <p:clrMapOvr>
    <a:masterClrMapping/>
  </p:clrMapOvr>
  <p:transition spd="slow" advTm="611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389" y="544483"/>
            <a:ext cx="3200400" cy="66086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400" dirty="0" smtClean="0"/>
              <a:t>Problem Description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400" dirty="0" smtClean="0"/>
              <a:t>Dataset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400" dirty="0" smtClean="0"/>
              <a:t>Model Description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400" dirty="0" smtClean="0"/>
              <a:t>Results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0898767"/>
      </p:ext>
    </p:extLst>
  </p:cSld>
  <p:clrMapOvr>
    <a:masterClrMapping/>
  </p:clrMapOvr>
  <p:transition spd="slow" advTm="1960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 is Symbolic Math?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794" y="2300950"/>
            <a:ext cx="5489886" cy="7664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08"/>
          <a:stretch/>
        </p:blipFill>
        <p:spPr>
          <a:xfrm>
            <a:off x="2351905" y="2306766"/>
            <a:ext cx="1661859" cy="92877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597209" y="3642569"/>
            <a:ext cx="5058541" cy="606583"/>
            <a:chOff x="3162009" y="3530851"/>
            <a:chExt cx="5058541" cy="606583"/>
          </a:xfrm>
        </p:grpSpPr>
        <p:sp>
          <p:nvSpPr>
            <p:cNvPr id="14" name="Rectangle 13"/>
            <p:cNvSpPr/>
            <p:nvPr/>
          </p:nvSpPr>
          <p:spPr>
            <a:xfrm>
              <a:off x="3162009" y="3530851"/>
              <a:ext cx="1884569" cy="6065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Input sequence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85891" y="3530851"/>
              <a:ext cx="1934659" cy="606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Output sequence</a:t>
              </a:r>
              <a:endParaRPr 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150188" y="3836228"/>
              <a:ext cx="1004934" cy="4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21655" y="4857978"/>
            <a:ext cx="1322357" cy="954972"/>
            <a:chOff x="2351905" y="4493181"/>
            <a:chExt cx="1322357" cy="95497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6" r="90912"/>
            <a:stretch/>
          </p:blipFill>
          <p:spPr>
            <a:xfrm>
              <a:off x="2351905" y="4493181"/>
              <a:ext cx="162962" cy="92877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3" r="71737"/>
            <a:stretch/>
          </p:blipFill>
          <p:spPr>
            <a:xfrm>
              <a:off x="3284963" y="4519379"/>
              <a:ext cx="389299" cy="928774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/>
            <p:nvPr/>
          </p:nvCxnSpPr>
          <p:spPr>
            <a:xfrm>
              <a:off x="2605403" y="4921356"/>
              <a:ext cx="5995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481778" y="4934296"/>
            <a:ext cx="5439136" cy="776137"/>
            <a:chOff x="5948127" y="4645818"/>
            <a:chExt cx="5439136" cy="77613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0" r="37966"/>
            <a:stretch/>
          </p:blipFill>
          <p:spPr>
            <a:xfrm>
              <a:off x="5948127" y="4655529"/>
              <a:ext cx="3195874" cy="7664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32" r="3801"/>
            <a:stretch/>
          </p:blipFill>
          <p:spPr>
            <a:xfrm>
              <a:off x="10011136" y="4645818"/>
              <a:ext cx="1376127" cy="766426"/>
            </a:xfrm>
            <a:prstGeom prst="rect">
              <a:avLst/>
            </a:prstGeom>
          </p:spPr>
        </p:pic>
        <p:cxnSp>
          <p:nvCxnSpPr>
            <p:cNvPr id="21" name="Straight Arrow Connector 20"/>
            <p:cNvCxnSpPr/>
            <p:nvPr/>
          </p:nvCxnSpPr>
          <p:spPr>
            <a:xfrm>
              <a:off x="9277806" y="5010925"/>
              <a:ext cx="5995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0051431"/>
      </p:ext>
    </p:extLst>
  </p:cSld>
  <p:clrMapOvr>
    <a:masterClrMapping/>
  </p:clrMapOvr>
  <p:transition spd="slow" advTm="29948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Solution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225264" y="2440512"/>
            <a:ext cx="9802432" cy="852548"/>
            <a:chOff x="1225264" y="3294699"/>
            <a:chExt cx="9802432" cy="852548"/>
          </a:xfrm>
        </p:grpSpPr>
        <p:sp>
          <p:nvSpPr>
            <p:cNvPr id="4" name="Rectangle 3"/>
            <p:cNvSpPr/>
            <p:nvPr/>
          </p:nvSpPr>
          <p:spPr>
            <a:xfrm>
              <a:off x="1225264" y="3476530"/>
              <a:ext cx="1336867" cy="497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Infix expression</a:t>
              </a:r>
              <a:endParaRPr lang="en-US" sz="1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76933" y="3476530"/>
              <a:ext cx="1421394" cy="5085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prefix expression</a:t>
              </a:r>
              <a:endParaRPr lang="en-US" sz="1400" dirty="0"/>
            </a:p>
          </p:txBody>
        </p:sp>
        <p:cxnSp>
          <p:nvCxnSpPr>
            <p:cNvPr id="9" name="Straight Arrow Connector 8"/>
            <p:cNvCxnSpPr>
              <a:stCxn id="4" idx="3"/>
              <a:endCxn id="7" idx="1"/>
            </p:cNvCxnSpPr>
            <p:nvPr/>
          </p:nvCxnSpPr>
          <p:spPr>
            <a:xfrm>
              <a:off x="2562131" y="3725377"/>
              <a:ext cx="614802" cy="5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5213129" y="3294699"/>
              <a:ext cx="1826702" cy="85254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Seq2Seq model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7" idx="3"/>
            </p:cNvCxnSpPr>
            <p:nvPr/>
          </p:nvCxnSpPr>
          <p:spPr>
            <a:xfrm>
              <a:off x="4598327" y="3730789"/>
              <a:ext cx="614802" cy="27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9690829" y="3469420"/>
              <a:ext cx="1336867" cy="49769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Infix expression</a:t>
              </a:r>
              <a:endParaRPr lang="en-US" sz="1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54633" y="3479236"/>
              <a:ext cx="1421394" cy="50851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prefix expression</a:t>
              </a:r>
              <a:endParaRPr lang="en-US" sz="1400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7039831" y="3718267"/>
              <a:ext cx="614802" cy="5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21" idx="3"/>
            </p:cNvCxnSpPr>
            <p:nvPr/>
          </p:nvCxnSpPr>
          <p:spPr>
            <a:xfrm>
              <a:off x="9076027" y="3733495"/>
              <a:ext cx="614802" cy="27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1301259" y="3678303"/>
            <a:ext cx="9323428" cy="852548"/>
            <a:chOff x="1364633" y="3794925"/>
            <a:chExt cx="9323428" cy="8525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364633" y="4045781"/>
                  <a:ext cx="11848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4633" y="4045781"/>
                  <a:ext cx="118487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256636" y="4096505"/>
                  <a:ext cx="14217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636" y="4096505"/>
                  <a:ext cx="14217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8003498" y="4100342"/>
                  <a:ext cx="8498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3498" y="4100342"/>
                  <a:ext cx="849848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7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10157210" y="4089809"/>
                  <a:ext cx="5308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7210" y="4089809"/>
                  <a:ext cx="530851" cy="276999"/>
                </a:xfrm>
                <a:prstGeom prst="rect">
                  <a:avLst/>
                </a:prstGeom>
                <a:blipFill>
                  <a:blip r:embed="rId8"/>
                  <a:stretch>
                    <a:fillRect r="-1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/>
            <p:cNvCxnSpPr/>
            <p:nvPr/>
          </p:nvCxnSpPr>
          <p:spPr>
            <a:xfrm>
              <a:off x="2625505" y="4238842"/>
              <a:ext cx="614802" cy="5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9139401" y="4228309"/>
              <a:ext cx="614802" cy="5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5276503" y="3794925"/>
              <a:ext cx="1826702" cy="85254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Seq2Seq model</a:t>
              </a:r>
              <a:endParaRPr lang="en-US" dirty="0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4661701" y="4231015"/>
              <a:ext cx="614802" cy="27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7103205" y="4218493"/>
              <a:ext cx="614802" cy="5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602685" y="4870977"/>
            <a:ext cx="10240716" cy="852548"/>
            <a:chOff x="666060" y="4924212"/>
            <a:chExt cx="10240716" cy="852548"/>
          </a:xfrm>
        </p:grpSpPr>
        <p:sp>
          <p:nvSpPr>
            <p:cNvPr id="61" name="TextBox 60"/>
            <p:cNvSpPr txBox="1"/>
            <p:nvPr/>
          </p:nvSpPr>
          <p:spPr>
            <a:xfrm>
              <a:off x="666060" y="5211825"/>
              <a:ext cx="1883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(((x)*(exp(x)))+(exp(x)))</a:t>
              </a:r>
              <a:endParaRPr lang="en-US" sz="14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963697" y="5249874"/>
              <a:ext cx="94307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 smtClean="0"/>
                <a:t>((x)*(exp(x)))</a:t>
              </a:r>
              <a:endParaRPr lang="en-US" sz="1400" dirty="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2444518" y="5363008"/>
              <a:ext cx="614802" cy="5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139401" y="5357596"/>
              <a:ext cx="614802" cy="5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276503" y="4924212"/>
              <a:ext cx="1826702" cy="85254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Seq2Seq model</a:t>
              </a:r>
              <a:endParaRPr lang="en-US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4661701" y="5360302"/>
              <a:ext cx="614802" cy="27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7103205" y="5347780"/>
              <a:ext cx="614802" cy="5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009084" y="5193715"/>
              <a:ext cx="1735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add mul x exp x exp x</a:t>
              </a:r>
              <a:endParaRPr lang="en-US" sz="14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928799" y="5193714"/>
              <a:ext cx="10011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mul x exp x</a:t>
              </a:r>
              <a:endParaRPr lang="en-US" sz="1400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997889" y="2345635"/>
            <a:ext cx="1775129" cy="10734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988697" y="2356170"/>
            <a:ext cx="1775129" cy="10734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983757" y="2303255"/>
            <a:ext cx="2269820" cy="115353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477483" y="2345635"/>
            <a:ext cx="1775129" cy="10734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504072" y="2341242"/>
            <a:ext cx="1775129" cy="10734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2783583"/>
      </p:ext>
    </p:extLst>
  </p:cSld>
  <p:clrMapOvr>
    <a:masterClrMapping/>
  </p:clrMapOvr>
  <p:transition spd="slow" advTm="3738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Reproducibility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443" y="1830131"/>
            <a:ext cx="8155022" cy="19779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642" y="3808128"/>
            <a:ext cx="7334624" cy="25074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52246" y="2272420"/>
            <a:ext cx="552261" cy="19917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04646" y="4264186"/>
            <a:ext cx="552261" cy="8057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6418241"/>
      </p:ext>
    </p:extLst>
  </p:cSld>
  <p:clrMapOvr>
    <a:masterClrMapping/>
  </p:clrMapOvr>
  <p:transition spd="slow" advTm="4468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Backward </a:t>
            </a:r>
            <a:r>
              <a:rPr lang="en-US" dirty="0"/>
              <a:t>generation (BWD</a:t>
            </a:r>
            <a:r>
              <a:rPr lang="en-US" dirty="0" smtClean="0"/>
              <a:t>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generates a random function f </a:t>
            </a:r>
            <a:endParaRPr lang="en-US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Computes its </a:t>
            </a:r>
            <a:r>
              <a:rPr lang="en-US" dirty="0"/>
              <a:t>derivative </a:t>
            </a:r>
            <a:r>
              <a:rPr lang="en-US" dirty="0" smtClean="0"/>
              <a:t>f</a:t>
            </a:r>
            <a:r>
              <a:rPr lang="en-US" sz="1600" dirty="0" smtClean="0"/>
              <a:t>’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adds the pair </a:t>
            </a:r>
            <a:r>
              <a:rPr lang="en-US" dirty="0" smtClean="0"/>
              <a:t>(</a:t>
            </a:r>
            <a:r>
              <a:rPr lang="en-US" dirty="0"/>
              <a:t>f</a:t>
            </a:r>
            <a:r>
              <a:rPr lang="en-US" dirty="0" smtClean="0"/>
              <a:t>’, f</a:t>
            </a:r>
            <a:r>
              <a:rPr lang="en-US" dirty="0"/>
              <a:t>) to the training </a:t>
            </a:r>
            <a:r>
              <a:rPr lang="en-US" dirty="0" smtClean="0"/>
              <a:t>set</a:t>
            </a:r>
            <a:endParaRPr lang="en-US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long problems </a:t>
            </a:r>
            <a:r>
              <a:rPr lang="en-US" dirty="0"/>
              <a:t>with short </a:t>
            </a:r>
            <a:r>
              <a:rPr lang="en-US" dirty="0" smtClean="0"/>
              <a:t>solutions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dirty="0"/>
          </a:p>
          <a:p>
            <a:pPr lvl="2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dirty="0"/>
          </a:p>
          <a:p>
            <a:pPr lvl="2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Example: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dirty="0" smtClean="0"/>
              <a:t>input: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US" dirty="0"/>
              <a:t>sub Y' add mul INT- 1 mul pow x INT+ 2 pow add INT+ 1 x INT- 2 mul INT+ 2 mul x pow add INT+ 1 x INT- </a:t>
            </a:r>
            <a:r>
              <a:rPr lang="en-US" dirty="0" smtClean="0"/>
              <a:t>1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dirty="0" smtClean="0"/>
              <a:t>output: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US" dirty="0"/>
              <a:t>mul pow x INT+ 2 pow add INT+ 1 x INT- 1</a:t>
            </a:r>
          </a:p>
          <a:p>
            <a:pPr lvl="4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7271964" y="1845734"/>
            <a:ext cx="3337196" cy="2457450"/>
            <a:chOff x="5108186" y="1964557"/>
            <a:chExt cx="3337196" cy="24574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23"/>
            <a:stretch/>
          </p:blipFill>
          <p:spPr>
            <a:xfrm>
              <a:off x="5108186" y="1964557"/>
              <a:ext cx="2036588" cy="24574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28" r="31822"/>
            <a:stretch/>
          </p:blipFill>
          <p:spPr>
            <a:xfrm>
              <a:off x="7134139" y="1964557"/>
              <a:ext cx="1311243" cy="2457450"/>
            </a:xfrm>
            <a:prstGeom prst="rect">
              <a:avLst/>
            </a:prstGeom>
          </p:spPr>
        </p:pic>
      </p:grp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2587181"/>
      </p:ext>
    </p:extLst>
  </p:cSld>
  <p:clrMapOvr>
    <a:masterClrMapping/>
  </p:clrMapOvr>
  <p:transition spd="slow" advTm="3012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Sequence to Sequence model: Transformer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Hyperparameters: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8 attention heads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6 layers encoder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6 layer decoder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Dimensionality 512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Adam optimizer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Learning rate 0.0001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Batch size 32 and 256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dirty="0"/>
          </a:p>
          <a:p>
            <a:pPr marL="0">
              <a:buNone/>
            </a:pPr>
            <a:endParaRPr lang="en-US" dirty="0"/>
          </a:p>
          <a:p>
            <a:pPr marL="0">
              <a:buNone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699" y="1808872"/>
            <a:ext cx="3906982" cy="433124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93361"/>
      </p:ext>
    </p:extLst>
  </p:cSld>
  <p:clrMapOvr>
    <a:masterClrMapping/>
  </p:clrMapOvr>
  <p:transition spd="slow" advTm="949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Hardware: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Experimental Setup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482963"/>
              </p:ext>
            </p:extLst>
          </p:nvPr>
        </p:nvGraphicFramePr>
        <p:xfrm>
          <a:off x="2762110" y="2362952"/>
          <a:ext cx="6728740" cy="943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748">
                  <a:extLst>
                    <a:ext uri="{9D8B030D-6E8A-4147-A177-3AD203B41FA5}">
                      <a16:colId xmlns:a16="http://schemas.microsoft.com/office/drawing/2014/main" val="1834449371"/>
                    </a:ext>
                  </a:extLst>
                </a:gridCol>
                <a:gridCol w="1345748">
                  <a:extLst>
                    <a:ext uri="{9D8B030D-6E8A-4147-A177-3AD203B41FA5}">
                      <a16:colId xmlns:a16="http://schemas.microsoft.com/office/drawing/2014/main" val="4194266006"/>
                    </a:ext>
                  </a:extLst>
                </a:gridCol>
                <a:gridCol w="1345748">
                  <a:extLst>
                    <a:ext uri="{9D8B030D-6E8A-4147-A177-3AD203B41FA5}">
                      <a16:colId xmlns:a16="http://schemas.microsoft.com/office/drawing/2014/main" val="1440343809"/>
                    </a:ext>
                  </a:extLst>
                </a:gridCol>
                <a:gridCol w="1345748">
                  <a:extLst>
                    <a:ext uri="{9D8B030D-6E8A-4147-A177-3AD203B41FA5}">
                      <a16:colId xmlns:a16="http://schemas.microsoft.com/office/drawing/2014/main" val="2855724365"/>
                    </a:ext>
                  </a:extLst>
                </a:gridCol>
                <a:gridCol w="1345748">
                  <a:extLst>
                    <a:ext uri="{9D8B030D-6E8A-4147-A177-3AD203B41FA5}">
                      <a16:colId xmlns:a16="http://schemas.microsoft.com/office/drawing/2014/main" val="1077375493"/>
                    </a:ext>
                  </a:extLst>
                </a:gridCol>
              </a:tblGrid>
              <a:tr h="3144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GPU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CPU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Storage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806180"/>
                  </a:ext>
                </a:extLst>
              </a:tr>
              <a:tr h="3144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M-K80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Nvidia K80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 GB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 core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 HDD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413804"/>
                  </a:ext>
                </a:extLst>
              </a:tr>
              <a:tr h="3144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M-V100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Nvidia V100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13 GB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 core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 SSD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566788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110" y="4297469"/>
            <a:ext cx="6715125" cy="1571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24269" y="4671589"/>
            <a:ext cx="6228784" cy="669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24269" y="5367854"/>
            <a:ext cx="6228784" cy="329703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9489903"/>
      </p:ext>
    </p:extLst>
  </p:cSld>
  <p:clrMapOvr>
    <a:masterClrMapping/>
  </p:clrMapOvr>
  <p:transition spd="slow" advTm="5259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01" y="1871988"/>
            <a:ext cx="2448716" cy="17499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154" y="1886972"/>
            <a:ext cx="2404652" cy="17499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43" y="1886972"/>
            <a:ext cx="2404652" cy="17499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01" y="4020323"/>
            <a:ext cx="2448716" cy="17499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090" y="4020323"/>
            <a:ext cx="2448716" cy="17499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79" y="4020323"/>
            <a:ext cx="2448716" cy="174998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852931" y="3911099"/>
            <a:ext cx="5822309" cy="20370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054225"/>
      </p:ext>
    </p:extLst>
  </p:cSld>
  <p:clrMapOvr>
    <a:masterClrMapping/>
  </p:clrMapOvr>
  <p:transition spd="slow" advTm="4682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2.5|2.5|5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4.6|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0.7|12.6|4.3|7.1|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3.6|3.7|6.1|3.4|1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3|7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370</TotalTime>
  <Words>226</Words>
  <Application>Microsoft Office PowerPoint</Application>
  <PresentationFormat>Widescreen</PresentationFormat>
  <Paragraphs>90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Wingdings</vt:lpstr>
      <vt:lpstr>Retrospect</vt:lpstr>
      <vt:lpstr>DEEP LEARNING FOR SYMBOLIC MATHEMATICS  Lample, G., &amp; Charton, F. (2019). Deep learning for symbolic mathematics. arXiv preprint arXiv:1912.01412.</vt:lpstr>
      <vt:lpstr>Agenda</vt:lpstr>
      <vt:lpstr>What is Symbolic Math?</vt:lpstr>
      <vt:lpstr>Proposed Solution</vt:lpstr>
      <vt:lpstr>Scope of Reproducibility</vt:lpstr>
      <vt:lpstr>Dataset</vt:lpstr>
      <vt:lpstr>Model</vt:lpstr>
      <vt:lpstr>Results</vt:lpstr>
      <vt:lpstr>Results</vt:lpstr>
      <vt:lpstr>Thanks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SYMBOLIC MATHEMATICS</dc:title>
  <dc:creator>yak_55</dc:creator>
  <cp:lastModifiedBy>yak_55</cp:lastModifiedBy>
  <cp:revision>45</cp:revision>
  <dcterms:created xsi:type="dcterms:W3CDTF">2021-02-18T18:00:40Z</dcterms:created>
  <dcterms:modified xsi:type="dcterms:W3CDTF">2021-04-30T16:52:22Z</dcterms:modified>
</cp:coreProperties>
</file>